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6.xml" ContentType="application/vnd.openxmlformats-officedocument.drawingml.chart+xml"/>
  <Override PartName="/ppt/theme/themeOverride5.xml" ContentType="application/vnd.openxmlformats-officedocument.themeOverride+xml"/>
  <Override PartName="/ppt/charts/chart7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6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7" r:id="rId4"/>
    <p:sldId id="261" r:id="rId5"/>
    <p:sldId id="262" r:id="rId6"/>
    <p:sldId id="259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89" autoAdjust="0"/>
    <p:restoredTop sz="94660"/>
  </p:normalViewPr>
  <p:slideViewPr>
    <p:cSldViewPr>
      <p:cViewPr varScale="1">
        <p:scale>
          <a:sx n="56" d="100"/>
          <a:sy n="56" d="100"/>
        </p:scale>
        <p:origin x="90" y="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2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E:\&#1052;&#1086;&#1085;&#1080;&#1090;&#1086;&#1088;&#1080;&#1085;&#1075;%20&#1042;&#1057;&#1054;&#1050;&#1054;\&#1057;&#1072;&#1084;&#1086;&#1086;&#1087;&#1088;&#1077;&#1076;&#1077;&#1083;&#1077;&#1085;&#1080;&#1077;%20&#1080;%20&#1087;&#1088;&#1086;&#1092;&#1077;&#1089;&#1089;&#1080;&#1086;&#1085;&#1072;&#1083;&#1100;&#1085;&#1072;&#1103;%20&#1086;&#1088;&#1080;&#1077;&#1085;&#1090;&#1072;&#1094;&#1080;&#1103;\&#1052;&#1086;&#1085;&#1080;&#1090;&#1086;&#1088;&#1080;&#1085;&#1075;%20&#1087;&#1088;&#1086;&#1076;&#1086;&#1083;&#1078;&#1077;&#1085;&#1080;&#1103;%20&#1086;&#1073;&#1088;&#1072;&#1079;&#1086;&#1074;&#1072;&#1085;&#1080;&#1103;%20&#1074;&#1099;&#1087;&#1091;&#1089;&#1082;&#1085;&#1080;&#1082;&#1086;&#1074;\2023\&#1057;&#1086;&#1086;&#1090;&#1074;&#1077;&#1090;&#1089;&#1090;&#1074;&#1080;&#1077;%20&#1087;&#1088;&#1086;&#1092;&#1080;&#1083;&#1102;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5.xlsx"/><Relationship Id="rId1" Type="http://schemas.openxmlformats.org/officeDocument/2006/relationships/themeOverride" Target="../theme/themeOverride5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6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package" Target="../embeddings/_____Microsoft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ru-RU" dirty="0"/>
              <a:t>Продолжение образования выпускников 9 </a:t>
            </a:r>
            <a:r>
              <a:rPr lang="ru-RU" dirty="0" smtClean="0"/>
              <a:t>классов</a:t>
            </a:r>
          </a:p>
          <a:p>
            <a:pPr>
              <a:defRPr/>
            </a:pPr>
            <a:r>
              <a:rPr lang="ru-RU" dirty="0" smtClean="0"/>
              <a:t> </a:t>
            </a:r>
            <a:r>
              <a:rPr lang="ru-RU" dirty="0"/>
              <a:t>в 2023 </a:t>
            </a:r>
            <a:r>
              <a:rPr lang="ru-RU" dirty="0" smtClean="0"/>
              <a:t>году, %</a:t>
            </a:r>
            <a:endParaRPr lang="ru-RU" dirty="0"/>
          </a:p>
        </c:rich>
      </c:tx>
      <c:layout/>
      <c:overlay val="0"/>
    </c:title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Pt>
            <c:idx val="0"/>
            <c:bubble3D val="0"/>
          </c:dPt>
          <c:dPt>
            <c:idx val="1"/>
            <c:bubble3D val="0"/>
          </c:dPt>
          <c:dLbls>
            <c:dLbl>
              <c:idx val="4"/>
              <c:layout>
                <c:manualLayout>
                  <c:x val="2.9731846019247592E-2"/>
                  <c:y val="5.9214149211503725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5400">
                <a:noFill/>
              </a:ln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Лист1!$A$6:$A$7</c:f>
              <c:strCache>
                <c:ptCount val="2"/>
                <c:pt idx="0">
                  <c:v>в 10 классе МБОУ школа № 39</c:v>
                </c:pt>
                <c:pt idx="1">
                  <c:v>в УСПО </c:v>
                </c:pt>
              </c:strCache>
            </c:strRef>
          </c:cat>
          <c:val>
            <c:numRef>
              <c:f>Лист1!$B$6:$B$7</c:f>
              <c:numCache>
                <c:formatCode>General</c:formatCode>
                <c:ptCount val="2"/>
                <c:pt idx="0">
                  <c:v>24</c:v>
                </c:pt>
                <c:pt idx="1">
                  <c:v>37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20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ru-RU" dirty="0"/>
              <a:t>Продолжение образования выпускников </a:t>
            </a:r>
            <a:endParaRPr lang="ru-RU" dirty="0" smtClean="0"/>
          </a:p>
          <a:p>
            <a:pPr>
              <a:defRPr/>
            </a:pPr>
            <a:r>
              <a:rPr lang="ru-RU" dirty="0" smtClean="0"/>
              <a:t>11-х </a:t>
            </a:r>
            <a:r>
              <a:rPr lang="ru-RU" dirty="0"/>
              <a:t>классов в 2023 </a:t>
            </a:r>
            <a:r>
              <a:rPr lang="ru-RU" dirty="0" smtClean="0"/>
              <a:t>году, %</a:t>
            </a:r>
            <a:endParaRPr lang="ru-RU" dirty="0"/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Lbls>
            <c:dLbl>
              <c:idx val="1"/>
              <c:layout>
                <c:manualLayout>
                  <c:x val="-3.4696723238662852E-2"/>
                  <c:y val="8.5443915318968361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9.4671676095332696E-2"/>
                  <c:y val="2.4976189353576313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5400">
                <a:noFill/>
              </a:ln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Лист1!$A$6:$A$8</c:f>
              <c:strCache>
                <c:ptCount val="3"/>
                <c:pt idx="0">
                  <c:v>в ВУЗах</c:v>
                </c:pt>
                <c:pt idx="1">
                  <c:v>УСПО</c:v>
                </c:pt>
                <c:pt idx="2">
                  <c:v>работают</c:v>
                </c:pt>
              </c:strCache>
            </c:strRef>
          </c:cat>
          <c:val>
            <c:numRef>
              <c:f>Лист1!$C$6:$C$8</c:f>
              <c:numCache>
                <c:formatCode>0.0</c:formatCode>
                <c:ptCount val="3"/>
                <c:pt idx="0">
                  <c:v>37.5</c:v>
                </c:pt>
                <c:pt idx="1">
                  <c:v>54.166666666666664</c:v>
                </c:pt>
                <c:pt idx="2">
                  <c:v>8.3333333333333321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20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/>
              <a:t>Продолжение образования выпускников 11а класса группы технологического профиля в 2023 году, %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1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1"/>
              <c:layout>
                <c:manualLayout>
                  <c:x val="-1.2355643044619422E-3"/>
                  <c:y val="3.238553514144065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3.8887904636920385E-2"/>
                  <c:y val="-1.0448381452318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9.06240157480315E-2"/>
                  <c:y val="-3.1714785651793529E-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Лист1!$A$3:$A$4</c:f>
              <c:strCache>
                <c:ptCount val="2"/>
                <c:pt idx="0">
                  <c:v>Продолжили обучение в ВУЗах соответствующего профиля</c:v>
                </c:pt>
                <c:pt idx="1">
                  <c:v>Продолжили обучение в УСПО соответствующего профиля</c:v>
                </c:pt>
              </c:strCache>
            </c:strRef>
          </c:cat>
          <c:val>
            <c:numRef>
              <c:f>Лист1!$C$3:$C$4</c:f>
              <c:numCache>
                <c:formatCode>0.0</c:formatCode>
                <c:ptCount val="2"/>
                <c:pt idx="0">
                  <c:v>50</c:v>
                </c:pt>
                <c:pt idx="1">
                  <c:v>50</c:v>
                </c:pt>
              </c:numCache>
            </c:numRef>
          </c:val>
        </c:ser>
        <c:ser>
          <c:idx val="0"/>
          <c:order val="1"/>
          <c:tx>
            <c:strRef>
              <c:f>Лист1!$C$3:$C$4</c:f>
              <c:strCache>
                <c:ptCount val="2"/>
                <c:pt idx="0">
                  <c:v>50,0</c:v>
                </c:pt>
                <c:pt idx="1">
                  <c:v>50,0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Лист1!$A$3:$A$4</c:f>
              <c:strCache>
                <c:ptCount val="2"/>
                <c:pt idx="0">
                  <c:v>Продолжили обучение в ВУЗах соответствующего профиля</c:v>
                </c:pt>
                <c:pt idx="1">
                  <c:v>Продолжили обучение в УСПО соответствующего профиля</c:v>
                </c:pt>
              </c:strCache>
            </c:strRef>
          </c:cat>
          <c:val>
            <c:numRef>
              <c:f>Лист1!$B$3:$B$4</c:f>
              <c:numCache>
                <c:formatCode>General</c:formatCode>
                <c:ptCount val="2"/>
                <c:pt idx="0">
                  <c:v>3</c:v>
                </c:pt>
                <c:pt idx="1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6291447944006998"/>
          <c:y val="0.6759237386993292"/>
          <c:w val="0.74639326334208211"/>
          <c:h val="0.3055577427821522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dirty="0" smtClean="0"/>
              <a:t>Продолжение </a:t>
            </a:r>
            <a:r>
              <a:rPr lang="ru-RU" dirty="0"/>
              <a:t>образования выпускников </a:t>
            </a:r>
            <a:endParaRPr lang="ru-RU" dirty="0" smtClean="0"/>
          </a:p>
          <a:p>
            <a:pPr>
              <a:defRPr/>
            </a:pPr>
            <a:r>
              <a:rPr lang="ru-RU" dirty="0" smtClean="0"/>
              <a:t>11а </a:t>
            </a:r>
            <a:r>
              <a:rPr lang="ru-RU" dirty="0"/>
              <a:t>класса группы естественнонаучного профиля в 2023 </a:t>
            </a:r>
            <a:r>
              <a:rPr lang="ru-RU" dirty="0" smtClean="0"/>
              <a:t>году,</a:t>
            </a:r>
            <a:r>
              <a:rPr lang="ru-RU" baseline="0" dirty="0" smtClean="0"/>
              <a:t> %</a:t>
            </a:r>
            <a:endParaRPr lang="ru-RU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Лист1!$A$20:$A$21</c:f>
              <c:strCache>
                <c:ptCount val="2"/>
                <c:pt idx="0">
                  <c:v>Продолжили обучение в ВУЗах соответствующего профиля</c:v>
                </c:pt>
                <c:pt idx="1">
                  <c:v>Продолжили обучение в УСПО соответствующего профиля</c:v>
                </c:pt>
              </c:strCache>
            </c:strRef>
          </c:cat>
          <c:val>
            <c:numRef>
              <c:f>Лист1!$C$20:$C$21</c:f>
              <c:numCache>
                <c:formatCode>0.0</c:formatCode>
                <c:ptCount val="2"/>
                <c:pt idx="0">
                  <c:v>40</c:v>
                </c:pt>
                <c:pt idx="1">
                  <c:v>40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mtClean="0"/>
              <a:t>Продолжение </a:t>
            </a:r>
            <a:r>
              <a:rPr lang="ru-RU" dirty="0"/>
              <a:t>образования выпускников 11а класса группы социально-экономического профиля</a:t>
            </a:r>
          </a:p>
          <a:p>
            <a:pPr>
              <a:defRPr/>
            </a:pPr>
            <a:r>
              <a:rPr lang="ru-RU" dirty="0"/>
              <a:t>в 2023 году, % </a:t>
            </a:r>
          </a:p>
        </c:rich>
      </c:tx>
      <c:layout>
        <c:manualLayout>
          <c:xMode val="edge"/>
          <c:yMode val="edge"/>
          <c:x val="8.3729111986001747E-2"/>
          <c:y val="1.8518518518518519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Лист1!$A$10:$A$13</c:f>
              <c:strCache>
                <c:ptCount val="4"/>
                <c:pt idx="0">
                  <c:v>Продолжили обучение в ВУЗах соответствующего профиля</c:v>
                </c:pt>
                <c:pt idx="1">
                  <c:v>Продолжили обучение в других ВУЗах</c:v>
                </c:pt>
                <c:pt idx="2">
                  <c:v>Продолжили обучение в УСПО соответствующего профиля</c:v>
                </c:pt>
                <c:pt idx="3">
                  <c:v>Продолжили обучение в других УСПО</c:v>
                </c:pt>
              </c:strCache>
            </c:strRef>
          </c:cat>
          <c:val>
            <c:numRef>
              <c:f>Лист1!$C$10:$C$13</c:f>
              <c:numCache>
                <c:formatCode>0.0</c:formatCode>
                <c:ptCount val="4"/>
                <c:pt idx="0">
                  <c:v>23.076923076923077</c:v>
                </c:pt>
                <c:pt idx="1">
                  <c:v>7.6923076923076925</c:v>
                </c:pt>
                <c:pt idx="2">
                  <c:v>46.153846153846153</c:v>
                </c:pt>
                <c:pt idx="3">
                  <c:v>15.384615384615385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ru-RU" dirty="0"/>
              <a:t>Продолжение образования выпускников 9 классов в сравнении за три </a:t>
            </a:r>
            <a:r>
              <a:rPr lang="ru-RU" dirty="0" smtClean="0"/>
              <a:t>года, %</a:t>
            </a:r>
            <a:endParaRPr lang="ru-RU" dirty="0"/>
          </a:p>
        </c:rich>
      </c:tx>
      <c:layout/>
      <c:overlay val="0"/>
    </c:title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Лист1!$A$3</c:f>
              <c:strCache>
                <c:ptCount val="1"/>
                <c:pt idx="0">
                  <c:v>10 класс МБОУ школа № 39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Лист1!$B$2:$D$2</c:f>
              <c:numCache>
                <c:formatCode>General</c:formatCod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</c:numRef>
          </c:cat>
          <c:val>
            <c:numRef>
              <c:f>Лист1!$B$3:$D$3</c:f>
              <c:numCache>
                <c:formatCode>General</c:formatCode>
                <c:ptCount val="3"/>
                <c:pt idx="0">
                  <c:v>37</c:v>
                </c:pt>
                <c:pt idx="1">
                  <c:v>50</c:v>
                </c:pt>
                <c:pt idx="2">
                  <c:v>39</c:v>
                </c:pt>
              </c:numCache>
            </c:numRef>
          </c:val>
        </c:ser>
        <c:ser>
          <c:idx val="1"/>
          <c:order val="1"/>
          <c:tx>
            <c:strRef>
              <c:f>Лист1!$A$4</c:f>
              <c:strCache>
                <c:ptCount val="1"/>
                <c:pt idx="0">
                  <c:v>10 класс других школ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Лист1!$B$2:$D$2</c:f>
              <c:numCache>
                <c:formatCode>General</c:formatCod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</c:numRef>
          </c:cat>
          <c:val>
            <c:numRef>
              <c:f>Лист1!$B$4:$D$4</c:f>
              <c:numCache>
                <c:formatCode>General</c:formatCode>
                <c:ptCount val="3"/>
                <c:pt idx="0">
                  <c:v>2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Лист1!$A$5</c:f>
              <c:strCache>
                <c:ptCount val="1"/>
                <c:pt idx="0">
                  <c:v>УСПО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Лист1!$B$2:$D$2</c:f>
              <c:numCache>
                <c:formatCode>General</c:formatCod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</c:numRef>
          </c:cat>
          <c:val>
            <c:numRef>
              <c:f>Лист1!$B$5:$D$5</c:f>
              <c:numCache>
                <c:formatCode>General</c:formatCode>
                <c:ptCount val="3"/>
                <c:pt idx="0">
                  <c:v>61</c:v>
                </c:pt>
                <c:pt idx="1">
                  <c:v>50</c:v>
                </c:pt>
                <c:pt idx="2">
                  <c:v>61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12038328"/>
        <c:axId val="212039896"/>
      </c:barChart>
      <c:catAx>
        <c:axId val="21203832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212039896"/>
        <c:crosses val="autoZero"/>
        <c:auto val="1"/>
        <c:lblAlgn val="ctr"/>
        <c:lblOffset val="100"/>
        <c:noMultiLvlLbl val="0"/>
      </c:catAx>
      <c:valAx>
        <c:axId val="212039896"/>
        <c:scaling>
          <c:orientation val="minMax"/>
        </c:scaling>
        <c:delete val="0"/>
        <c:axPos val="b"/>
        <c:majorGridlines/>
        <c:numFmt formatCode="0%" sourceLinked="1"/>
        <c:majorTickMark val="none"/>
        <c:minorTickMark val="none"/>
        <c:tickLblPos val="nextTo"/>
        <c:crossAx val="21203832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1856178915135618"/>
          <c:y val="0.42097142023913675"/>
          <c:w val="0.37310487751531063"/>
          <c:h val="0.2769273840769903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20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b="1" dirty="0"/>
              <a:t>Продолжение образования выпускников 11 </a:t>
            </a:r>
            <a:r>
              <a:rPr lang="ru-RU" b="1" dirty="0" smtClean="0"/>
              <a:t>классов в сравнении за 3 года, % </a:t>
            </a:r>
            <a:endParaRPr lang="ru-RU" b="1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Лист1!$A$20</c:f>
              <c:strCache>
                <c:ptCount val="1"/>
                <c:pt idx="0">
                  <c:v>ВУЗ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Лист1!$B$19:$D$19</c:f>
              <c:numCache>
                <c:formatCode>General</c:formatCod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</c:numRef>
          </c:cat>
          <c:val>
            <c:numRef>
              <c:f>Лист1!$B$20:$D$20</c:f>
              <c:numCache>
                <c:formatCode>0</c:formatCode>
                <c:ptCount val="3"/>
                <c:pt idx="0">
                  <c:v>93</c:v>
                </c:pt>
                <c:pt idx="1">
                  <c:v>81.8</c:v>
                </c:pt>
                <c:pt idx="2">
                  <c:v>38</c:v>
                </c:pt>
              </c:numCache>
            </c:numRef>
          </c:val>
        </c:ser>
        <c:ser>
          <c:idx val="1"/>
          <c:order val="1"/>
          <c:tx>
            <c:strRef>
              <c:f>Лист1!$A$21</c:f>
              <c:strCache>
                <c:ptCount val="1"/>
                <c:pt idx="0">
                  <c:v>УСПО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Лист1!$B$19:$D$19</c:f>
              <c:numCache>
                <c:formatCode>General</c:formatCod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</c:numRef>
          </c:cat>
          <c:val>
            <c:numRef>
              <c:f>Лист1!$B$21:$D$21</c:f>
              <c:numCache>
                <c:formatCode>0</c:formatCode>
                <c:ptCount val="3"/>
                <c:pt idx="0">
                  <c:v>4</c:v>
                </c:pt>
                <c:pt idx="1">
                  <c:v>15.2</c:v>
                </c:pt>
                <c:pt idx="2">
                  <c:v>54</c:v>
                </c:pt>
              </c:numCache>
            </c:numRef>
          </c:val>
        </c:ser>
        <c:ser>
          <c:idx val="2"/>
          <c:order val="2"/>
          <c:tx>
            <c:strRef>
              <c:f>Лист1!$A$22</c:f>
              <c:strCache>
                <c:ptCount val="1"/>
                <c:pt idx="0">
                  <c:v>работают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Лист1!$B$19:$D$19</c:f>
              <c:numCache>
                <c:formatCode>General</c:formatCod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</c:numRef>
          </c:cat>
          <c:val>
            <c:numRef>
              <c:f>Лист1!$B$22:$D$22</c:f>
              <c:numCache>
                <c:formatCode>0</c:formatCode>
                <c:ptCount val="3"/>
                <c:pt idx="0">
                  <c:v>3</c:v>
                </c:pt>
                <c:pt idx="1">
                  <c:v>3</c:v>
                </c:pt>
                <c:pt idx="2">
                  <c:v>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83027272"/>
        <c:axId val="83028056"/>
      </c:barChart>
      <c:catAx>
        <c:axId val="8302727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83028056"/>
        <c:crosses val="autoZero"/>
        <c:auto val="1"/>
        <c:lblAlgn val="ctr"/>
        <c:lblOffset val="100"/>
        <c:noMultiLvlLbl val="0"/>
      </c:catAx>
      <c:valAx>
        <c:axId val="8302805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830272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11.09.2023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90941391"/>
              </p:ext>
            </p:extLst>
          </p:nvPr>
        </p:nvGraphicFramePr>
        <p:xfrm>
          <a:off x="0" y="14988"/>
          <a:ext cx="9144000" cy="68430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143181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24893336"/>
              </p:ext>
            </p:extLst>
          </p:nvPr>
        </p:nvGraphicFramePr>
        <p:xfrm>
          <a:off x="0" y="28636"/>
          <a:ext cx="9144000" cy="68293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279731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75909732"/>
              </p:ext>
            </p:extLst>
          </p:nvPr>
        </p:nvGraphicFramePr>
        <p:xfrm>
          <a:off x="-30278" y="0"/>
          <a:ext cx="9174278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797961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84864054"/>
              </p:ext>
            </p:extLst>
          </p:nvPr>
        </p:nvGraphicFramePr>
        <p:xfrm>
          <a:off x="0" y="24866"/>
          <a:ext cx="9144000" cy="68331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489527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67915683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417850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53929821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633343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53836825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4276878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570</TotalTime>
  <Words>87</Words>
  <Application>Microsoft Office PowerPoint</Application>
  <PresentationFormat>Экран (4:3)</PresentationFormat>
  <Paragraphs>14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Светлана А. Веселова</dc:creator>
  <cp:lastModifiedBy>Светлана А. Веселова</cp:lastModifiedBy>
  <cp:revision>123</cp:revision>
  <dcterms:created xsi:type="dcterms:W3CDTF">2013-09-14T08:59:19Z</dcterms:created>
  <dcterms:modified xsi:type="dcterms:W3CDTF">2023-09-11T13:31:53Z</dcterms:modified>
</cp:coreProperties>
</file>