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9" autoAdjust="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2;&#1086;&#1085;&#1080;&#1090;&#1086;&#1088;&#1080;&#1085;&#1075;%20&#1042;&#1057;&#1054;&#1050;&#1054;\&#1057;&#1072;&#1084;&#1086;&#1086;&#1087;&#1088;&#1077;&#1076;&#1077;&#1083;&#1077;&#1085;&#1080;&#1077;%20&#1080;%20&#1087;&#1088;&#1086;&#1092;&#1077;&#1089;&#1089;&#1080;&#1086;&#1085;&#1072;&#1083;&#1100;&#1085;&#1072;&#1103;%20&#1086;&#1088;&#1080;&#1077;&#1085;&#1090;&#1072;&#1094;&#1080;&#1103;\&#1052;&#1086;&#1085;&#1080;&#1090;&#1086;&#1088;&#1080;&#1085;&#1075;%20&#1087;&#1088;&#1086;&#1076;&#1086;&#1083;&#1078;&#1077;&#1085;&#1080;&#1103;%20&#1086;&#1073;&#1088;&#1072;&#1079;&#1086;&#1074;&#1072;&#1085;&#1080;&#1103;%20&#1074;&#1099;&#1087;&#1091;&#1089;&#1082;&#1085;&#1080;&#1082;&#1086;&#1074;\2022\&#1055;&#1088;&#1086;&#1076;&#1086;&#1083;&#1078;&#1077;&#1085;&#1080;&#1077;%20&#1086;&#1073;&#1088;&#1072;&#1079;&#1086;&#1074;&#1072;&#1085;&#1080;&#1103;%209%20&#1082;&#1083;&#1072;&#1089;&#1089;&#1086;&#1074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2;&#1086;&#1085;&#1080;&#1090;&#1086;&#1088;&#1080;&#1085;&#1075;%20&#1042;&#1057;&#1054;&#1050;&#1054;\&#1057;&#1072;&#1084;&#1086;&#1086;&#1087;&#1088;&#1077;&#1076;&#1077;&#1083;&#1077;&#1085;&#1080;&#1077;%20&#1080;%20&#1087;&#1088;&#1086;&#1092;&#1077;&#1089;&#1089;&#1080;&#1086;&#1085;&#1072;&#1083;&#1100;&#1085;&#1072;&#1103;%20&#1086;&#1088;&#1080;&#1077;&#1085;&#1090;&#1072;&#1094;&#1080;&#1103;\&#1052;&#1086;&#1085;&#1080;&#1090;&#1086;&#1088;&#1080;&#1085;&#1075;%20&#1087;&#1088;&#1086;&#1076;&#1086;&#1083;&#1078;&#1077;&#1085;&#1080;&#1103;%20&#1086;&#1073;&#1088;&#1072;&#1079;&#1086;&#1074;&#1072;&#1085;&#1080;&#1103;%20&#1074;&#1099;&#1087;&#1091;&#1089;&#1082;&#1085;&#1080;&#1082;&#1086;&#1074;\2022\&#1055;&#1088;&#1086;&#1076;&#1086;&#1083;&#1078;&#1077;&#1085;&#1080;&#1077;%20&#1086;&#1073;&#1088;&#1072;&#1079;&#1086;&#1074;&#1072;&#1085;&#1080;&#1103;%2011%20&#1082;&#1083;&#1072;&#1089;&#1089;&#1086;&#1074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2;&#1086;&#1085;&#1080;&#1090;&#1086;&#1088;&#1080;&#1085;&#1075;%20&#1042;&#1057;&#1054;&#1050;&#1054;\&#1057;&#1072;&#1084;&#1086;&#1086;&#1087;&#1088;&#1077;&#1076;&#1077;&#1083;&#1077;&#1085;&#1080;&#1077;%20&#1080;%20&#1087;&#1088;&#1086;&#1092;&#1077;&#1089;&#1089;&#1080;&#1086;&#1085;&#1072;&#1083;&#1100;&#1085;&#1072;&#1103;%20&#1086;&#1088;&#1080;&#1077;&#1085;&#1090;&#1072;&#1094;&#1080;&#1103;\&#1052;&#1086;&#1085;&#1080;&#1090;&#1086;&#1088;&#1080;&#1085;&#1075;%20&#1087;&#1088;&#1086;&#1076;&#1086;&#1083;&#1078;&#1077;&#1085;&#1080;&#1103;%20&#1086;&#1073;&#1088;&#1072;&#1079;&#1086;&#1074;&#1072;&#1085;&#1080;&#1103;%20&#1074;&#1099;&#1087;&#1091;&#1089;&#1082;&#1085;&#1080;&#1082;&#1086;&#1074;\2022\&#1057;&#1088;&#1072;&#1074;&#1085;&#1077;&#1085;&#1080;&#1077;%20&#1079;&#1072;%203%20&#1075;&#1086;&#1076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2;&#1086;&#1085;&#1080;&#1090;&#1086;&#1088;&#1080;&#1085;&#1075;%20&#1042;&#1057;&#1054;&#1050;&#1054;\&#1057;&#1072;&#1084;&#1086;&#1086;&#1087;&#1088;&#1077;&#1076;&#1077;&#1083;&#1077;&#1085;&#1080;&#1077;%20&#1080;%20&#1087;&#1088;&#1086;&#1092;&#1077;&#1089;&#1089;&#1080;&#1086;&#1085;&#1072;&#1083;&#1100;&#1085;&#1072;&#1103;%20&#1086;&#1088;&#1080;&#1077;&#1085;&#1090;&#1072;&#1094;&#1080;&#1103;\&#1052;&#1086;&#1085;&#1080;&#1090;&#1086;&#1088;&#1080;&#1085;&#1075;%20&#1087;&#1088;&#1086;&#1076;&#1086;&#1083;&#1078;&#1077;&#1085;&#1080;&#1103;%20&#1086;&#1073;&#1088;&#1072;&#1079;&#1086;&#1074;&#1072;&#1085;&#1080;&#1103;%20&#1074;&#1099;&#1087;&#1091;&#1089;&#1082;&#1085;&#1080;&#1082;&#1086;&#1074;\2022\&#1057;&#1088;&#1072;&#1074;&#1085;&#1077;&#1085;&#1080;&#1077;%20&#1079;&#1072;%203%20&#1075;&#1086;&#1076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Продолжение образования выпускников 9 </a:t>
            </a:r>
            <a:r>
              <a:rPr lang="ru-RU" dirty="0" smtClean="0"/>
              <a:t>классов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/>
              <a:t>в 2022 году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Lbls>
            <c:dLbl>
              <c:idx val="4"/>
              <c:layout>
                <c:manualLayout>
                  <c:x val="2.9731846019247592E-2"/>
                  <c:y val="5.921414921150372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400">
                <a:noFill/>
              </a:ln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Лист1!$A$6:$A$7</c:f>
              <c:strCache>
                <c:ptCount val="2"/>
                <c:pt idx="0">
                  <c:v>в 10 классе МБОУ школа № 39</c:v>
                </c:pt>
                <c:pt idx="1">
                  <c:v>в УСПО </c:v>
                </c:pt>
              </c:strCache>
            </c:strRef>
          </c:cat>
          <c:val>
            <c:numRef>
              <c:f>Лист1!$B$6:$B$7</c:f>
              <c:numCache>
                <c:formatCode>General</c:formatCode>
                <c:ptCount val="2"/>
                <c:pt idx="0">
                  <c:v>27</c:v>
                </c:pt>
                <c:pt idx="1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20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Продолжение образования выпускников 11-х классов в </a:t>
            </a:r>
            <a:r>
              <a:rPr lang="ru-RU" dirty="0" smtClean="0"/>
              <a:t>2022 </a:t>
            </a:r>
            <a:r>
              <a:rPr lang="ru-RU" dirty="0"/>
              <a:t>году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1"/>
              <c:layout>
                <c:manualLayout>
                  <c:x val="-3.4696723238662852E-2"/>
                  <c:y val="8.544391531896836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4671676095332696E-2"/>
                  <c:y val="2.497618935357631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400">
                <a:noFill/>
              </a:ln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Лист1!$A$6:$A$8</c:f>
              <c:strCache>
                <c:ptCount val="3"/>
                <c:pt idx="0">
                  <c:v>в ВУЗах</c:v>
                </c:pt>
                <c:pt idx="1">
                  <c:v>УСПО</c:v>
                </c:pt>
                <c:pt idx="2">
                  <c:v>работают</c:v>
                </c:pt>
              </c:strCache>
            </c:strRef>
          </c:cat>
          <c:val>
            <c:numRef>
              <c:f>Лист1!$C$6:$C$8</c:f>
              <c:numCache>
                <c:formatCode>0.0</c:formatCode>
                <c:ptCount val="3"/>
                <c:pt idx="0">
                  <c:v>81.818181818181827</c:v>
                </c:pt>
                <c:pt idx="1">
                  <c:v>15.151515151515152</c:v>
                </c:pt>
                <c:pt idx="2">
                  <c:v>3.0303030303030303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20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Продолжение образования выпускников 9 классов в сравнении за три года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10 класс МБОУ школа № 39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Лист1!$B$2:$D$2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38</c:v>
                </c:pt>
                <c:pt idx="1">
                  <c:v>37</c:v>
                </c:pt>
                <c:pt idx="2">
                  <c:v>27</c:v>
                </c:pt>
              </c:numCache>
            </c:numRef>
          </c:val>
        </c:ser>
        <c:ser>
          <c:idx val="1"/>
          <c:order val="1"/>
          <c:tx>
            <c:strRef>
              <c:f>Лист1!$A$4</c:f>
              <c:strCache>
                <c:ptCount val="1"/>
                <c:pt idx="0">
                  <c:v>10 класс других школ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Лист1!$B$2:$D$2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Лист1!$A$5</c:f>
              <c:strCache>
                <c:ptCount val="1"/>
                <c:pt idx="0">
                  <c:v>УСПО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Лист1!$B$2:$D$2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59</c:v>
                </c:pt>
                <c:pt idx="1">
                  <c:v>61</c:v>
                </c:pt>
                <c:pt idx="2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4908856"/>
        <c:axId val="334911600"/>
      </c:barChart>
      <c:catAx>
        <c:axId val="334908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34911600"/>
        <c:crosses val="autoZero"/>
        <c:auto val="1"/>
        <c:lblAlgn val="ctr"/>
        <c:lblOffset val="100"/>
        <c:noMultiLvlLbl val="0"/>
      </c:catAx>
      <c:valAx>
        <c:axId val="3349116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34908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843963254593191"/>
          <c:y val="0.41121499297863412"/>
          <c:w val="0.26322703412073489"/>
          <c:h val="0.303330918403450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Продолжение образования выпускников 11 классов в сравнении за три года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Лист1!$A$20</c:f>
              <c:strCache>
                <c:ptCount val="1"/>
                <c:pt idx="0">
                  <c:v>ВУЗ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Лист1!$B$19:$D$19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Лист1!$B$20:$D$20</c:f>
              <c:numCache>
                <c:formatCode>0</c:formatCode>
                <c:ptCount val="3"/>
                <c:pt idx="0">
                  <c:v>80</c:v>
                </c:pt>
                <c:pt idx="1">
                  <c:v>93</c:v>
                </c:pt>
                <c:pt idx="2">
                  <c:v>81.8</c:v>
                </c:pt>
              </c:numCache>
            </c:numRef>
          </c:val>
        </c:ser>
        <c:ser>
          <c:idx val="1"/>
          <c:order val="1"/>
          <c:tx>
            <c:strRef>
              <c:f>Лист1!$A$21</c:f>
              <c:strCache>
                <c:ptCount val="1"/>
                <c:pt idx="0">
                  <c:v>УСПО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Лист1!$B$19:$D$19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Лист1!$B$21:$D$21</c:f>
              <c:numCache>
                <c:formatCode>0</c:formatCode>
                <c:ptCount val="3"/>
                <c:pt idx="0">
                  <c:v>8</c:v>
                </c:pt>
                <c:pt idx="1">
                  <c:v>4</c:v>
                </c:pt>
                <c:pt idx="2">
                  <c:v>15.2</c:v>
                </c:pt>
              </c:numCache>
            </c:numRef>
          </c:val>
        </c:ser>
        <c:ser>
          <c:idx val="2"/>
          <c:order val="2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Лист1!$B$19:$D$19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Лист1!$A$22</c:f>
              <c:strCache>
                <c:ptCount val="1"/>
                <c:pt idx="0">
                  <c:v>РА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Лист1!$B$19:$D$19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Лист1!$B$22:$D$22</c:f>
              <c:numCache>
                <c:formatCode>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Лист1!$A$23</c:f>
              <c:strCache>
                <c:ptCount val="1"/>
                <c:pt idx="0">
                  <c:v>работают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Лист1!$B$19:$D$19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Лист1!$B$23:$D$23</c:f>
              <c:numCache>
                <c:formatCode>0</c:formatCode>
                <c:ptCount val="3"/>
                <c:pt idx="0">
                  <c:v>12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ser>
          <c:idx val="5"/>
          <c:order val="5"/>
          <c:tx>
            <c:strRef>
              <c:f>Лист1!#REF!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Лист1!$B$19:$D$19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8713688"/>
        <c:axId val="378721920"/>
      </c:barChart>
      <c:catAx>
        <c:axId val="378713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78721920"/>
        <c:crosses val="autoZero"/>
        <c:auto val="1"/>
        <c:lblAlgn val="ctr"/>
        <c:lblOffset val="100"/>
        <c:noMultiLvlLbl val="0"/>
      </c:catAx>
      <c:valAx>
        <c:axId val="378721920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crossAx val="378713688"/>
        <c:crosses val="autoZero"/>
        <c:crossBetween val="between"/>
      </c:valAx>
    </c:plotArea>
    <c:legend>
      <c:legendPos val="r"/>
      <c:legendEntry>
        <c:idx val="2"/>
        <c:delete val="1"/>
      </c:legendEntry>
      <c:legendEntry>
        <c:idx val="5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118713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4318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3290052"/>
              </p:ext>
            </p:extLst>
          </p:nvPr>
        </p:nvGraphicFramePr>
        <p:xfrm>
          <a:off x="22366" y="7450"/>
          <a:ext cx="9121634" cy="685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7973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8725424"/>
              </p:ext>
            </p:extLst>
          </p:nvPr>
        </p:nvGraphicFramePr>
        <p:xfrm>
          <a:off x="0" y="32405"/>
          <a:ext cx="9144000" cy="6825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9796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0252511"/>
              </p:ext>
            </p:extLst>
          </p:nvPr>
        </p:nvGraphicFramePr>
        <p:xfrm>
          <a:off x="26134" y="0"/>
          <a:ext cx="911786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33343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39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А. Веселова</dc:creator>
  <cp:lastModifiedBy>Светлана А. Веселова</cp:lastModifiedBy>
  <cp:revision>107</cp:revision>
  <dcterms:created xsi:type="dcterms:W3CDTF">2013-09-14T08:59:19Z</dcterms:created>
  <dcterms:modified xsi:type="dcterms:W3CDTF">2022-09-12T10:50:09Z</dcterms:modified>
</cp:coreProperties>
</file>